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/>
    <p:restoredTop sz="86418"/>
  </p:normalViewPr>
  <p:slideViewPr>
    <p:cSldViewPr>
      <p:cViewPr varScale="1">
        <p:scale>
          <a:sx n="108" d="100"/>
          <a:sy n="108" d="100"/>
        </p:scale>
        <p:origin x="21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6432-D138-B74D-9F74-3F096B198CF7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39D0-5E53-624E-BC82-0D99F3292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10439FA-B41F-3B4C-A764-0D4BEAA95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42953" y="1189480"/>
            <a:ext cx="7772400" cy="1470025"/>
          </a:xfr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Immagine 8" descr="logo lattes bianco.psd">
            <a:extLst>
              <a:ext uri="{FF2B5EF4-FFF2-40B4-BE49-F238E27FC236}">
                <a16:creationId xmlns:a16="http://schemas.microsoft.com/office/drawing/2014/main" id="{E784A149-F9A5-F44F-A66F-6A9F685EB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39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13/04/21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4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0572-DF82-4E90-BF5D-C9A1073E3810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B344-384F-439E-B1A5-ECC561B121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71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o quadretti.psd">
            <a:extLst>
              <a:ext uri="{FF2B5EF4-FFF2-40B4-BE49-F238E27FC236}">
                <a16:creationId xmlns:a16="http://schemas.microsoft.com/office/drawing/2014/main" id="{D4247A78-33FE-3842-B42F-CD97C3BE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8511B8-C38F-C145-8388-A0B1BFD86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 descr="foglio quadretti.psd">
            <a:extLst>
              <a:ext uri="{FF2B5EF4-FFF2-40B4-BE49-F238E27FC236}">
                <a16:creationId xmlns:a16="http://schemas.microsoft.com/office/drawing/2014/main" id="{DCBD5901-9947-CF43-8125-6AA1D5B3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6179304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 descr="logo LATTES OK nero.jpg">
            <a:extLst>
              <a:ext uri="{FF2B5EF4-FFF2-40B4-BE49-F238E27FC236}">
                <a16:creationId xmlns:a16="http://schemas.microsoft.com/office/drawing/2014/main" id="{125C3238-CC32-F944-95BE-C78ED9AC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2151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345C4A-E5DC-734A-87BD-16352F6EE69A}"/>
              </a:ext>
            </a:extLst>
          </p:cNvPr>
          <p:cNvSpPr txBox="1"/>
          <p:nvPr userDrawn="1"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24760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18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0DA9A06-D300-284B-9397-2F6FA64FB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652" y="-171400"/>
            <a:ext cx="10079304" cy="7200799"/>
          </a:xfrm>
          <a:prstGeom prst="rect">
            <a:avLst/>
          </a:prstGeom>
          <a:effectLst/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9C228028-0B04-FD40-A24C-061D79F2C388}"/>
              </a:ext>
            </a:extLst>
          </p:cNvPr>
          <p:cNvSpPr txBox="1">
            <a:spLocks/>
          </p:cNvSpPr>
          <p:nvPr/>
        </p:nvSpPr>
        <p:spPr>
          <a:xfrm>
            <a:off x="2555776" y="63266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5400" b="1" dirty="0"/>
              <a:t>Lunghezza </a:t>
            </a:r>
            <a:br>
              <a:rPr lang="it-IT" sz="5400" b="1" dirty="0"/>
            </a:br>
            <a:r>
              <a:rPr lang="it-IT" sz="5400" b="1" dirty="0"/>
              <a:t>della circonferenza </a:t>
            </a:r>
            <a:br>
              <a:rPr lang="it-IT" sz="5400" b="1" dirty="0"/>
            </a:br>
            <a:r>
              <a:rPr lang="it-IT" sz="5400" b="1" dirty="0"/>
              <a:t>e area del cerchio</a:t>
            </a:r>
            <a:endParaRPr lang="it-IT" sz="5400" dirty="0"/>
          </a:p>
        </p:txBody>
      </p:sp>
      <p:pic>
        <p:nvPicPr>
          <p:cNvPr id="11" name="Immagine 4" descr="logo LATTES OK nero.psd">
            <a:extLst>
              <a:ext uri="{FF2B5EF4-FFF2-40B4-BE49-F238E27FC236}">
                <a16:creationId xmlns:a16="http://schemas.microsoft.com/office/drawing/2014/main" id="{8B5EA6A7-C3C7-5548-B9DD-B3096F3E7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96" y="368267"/>
            <a:ext cx="948878" cy="9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76DCA0B-15C7-AB46-B71B-68C253E43390}"/>
              </a:ext>
            </a:extLst>
          </p:cNvPr>
          <p:cNvSpPr txBox="1"/>
          <p:nvPr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415854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B02AF5-47E7-4B3F-8CBE-E52321D9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Area delle parti del cerchio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DBEC507-7437-4BA8-91EF-416940D49911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AREA DEL SETTORE CIRCOLARE NOTA LA LUNGHEZZA DELL’ARCO </a:t>
                </a:r>
              </a:p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E IL RAGGIO DELLA CIRCONFERENZA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Si può calcolare l’area del settore circolare anche conoscendo la lunghezza </a:t>
                </a:r>
                <a:r>
                  <a:rPr lang="it-IT" i="1" dirty="0">
                    <a:effectLst/>
                  </a:rPr>
                  <a:t>l</a:t>
                </a:r>
                <a:r>
                  <a:rPr lang="it-IT" dirty="0">
                    <a:effectLst/>
                  </a:rPr>
                  <a:t> dell’arco e il raggio </a:t>
                </a:r>
                <a:r>
                  <a:rPr lang="it-IT" i="1" dirty="0">
                    <a:effectLst/>
                  </a:rPr>
                  <a:t>r</a:t>
                </a:r>
                <a:r>
                  <a:rPr lang="it-IT" dirty="0">
                    <a:effectLst/>
                  </a:rPr>
                  <a:t> della circonferenza:</a:t>
                </a:r>
              </a:p>
              <a:p>
                <a:pPr lvl="1"/>
                <a:r>
                  <a:rPr lang="it-IT" b="1" i="1" dirty="0"/>
                  <a:t>l</a:t>
                </a:r>
                <a:r>
                  <a:rPr lang="it-IT" b="1" dirty="0"/>
                  <a:t> : </a:t>
                </a:r>
                <a:r>
                  <a:rPr lang="it-IT" b="1" i="1" dirty="0"/>
                  <a:t>C</a:t>
                </a:r>
                <a:r>
                  <a:rPr lang="it-IT" b="1" dirty="0"/>
                  <a:t> = </a:t>
                </a:r>
                <a:r>
                  <a:rPr lang="it-IT" b="1" i="1" dirty="0" err="1"/>
                  <a:t>A</a:t>
                </a:r>
                <a:r>
                  <a:rPr lang="it-IT" b="1" i="1" baseline="-25000" dirty="0" err="1"/>
                  <a:t>s</a:t>
                </a:r>
                <a:r>
                  <a:rPr lang="it-IT" b="1" dirty="0"/>
                  <a:t> : </a:t>
                </a:r>
                <a:r>
                  <a:rPr lang="it-IT" b="1" i="1" dirty="0"/>
                  <a:t>A</a:t>
                </a:r>
                <a:r>
                  <a:rPr lang="it-IT" b="1" i="1" baseline="-25000" dirty="0"/>
                  <a:t>c</a:t>
                </a:r>
                <a:endParaRPr lang="it-IT" b="1" i="1" baseline="-25000" dirty="0"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effectLst/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effectLst/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effectLst/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L’</a:t>
                </a:r>
                <a:r>
                  <a:rPr lang="it-IT" b="1" dirty="0">
                    <a:effectLst/>
                  </a:rPr>
                  <a:t>area del settore circolare </a:t>
                </a:r>
                <a:r>
                  <a:rPr lang="it-IT" dirty="0">
                    <a:effectLst/>
                  </a:rPr>
                  <a:t>si ottiene dividendo per 2 il prodotto della lunghezza dell’arco e della misura del raggio della circonferenza</a:t>
                </a:r>
                <a:r>
                  <a:rPr lang="it-IT" dirty="0"/>
                  <a:t>:</a:t>
                </a:r>
              </a:p>
              <a:p>
                <a:pPr marL="0" indent="0">
                  <a:buNone/>
                </a:pPr>
                <a:r>
                  <a:rPr lang="it-IT" b="1" i="1" dirty="0"/>
                  <a:t>	A</a:t>
                </a:r>
                <a:r>
                  <a:rPr lang="it-IT" b="1" i="1" baseline="-25000" dirty="0"/>
                  <a:t>S 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b="1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i="1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it-IT" b="1" i="1" baseline="-25000" dirty="0" smtClean="0"/>
                          <m:t>  </m:t>
                        </m:r>
                        <m:r>
                          <m:rPr>
                            <m:nor/>
                          </m:rPr>
                          <a:rPr lang="it-IT" b="1" dirty="0"/>
                          <m:t>· 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dirty="0"/>
              </a:p>
              <a:p>
                <a:pPr marL="0" indent="0">
                  <a:buNone/>
                </a:pPr>
                <a:endParaRPr lang="it-IT" dirty="0">
                  <a:effectLst/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DBEC507-7437-4BA8-91EF-416940D49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5B429B22-8264-534A-B056-55571C8B4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738" y="2708920"/>
            <a:ext cx="2002523" cy="195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0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B02AF5-47E7-4B3F-8CBE-E52321D9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Area delle parti del cerchio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BEC507-7437-4BA8-91EF-416940D49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AREA DEL SEGMENTO CIRCOLARE </a:t>
            </a: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effectLst/>
              </a:rPr>
              <a:t>Tracciando in un cerchio una corda qualsiasi </a:t>
            </a:r>
            <a:r>
              <a:rPr lang="it-IT" i="1" dirty="0">
                <a:effectLst/>
              </a:rPr>
              <a:t>AB</a:t>
            </a:r>
            <a:r>
              <a:rPr lang="it-IT" dirty="0">
                <a:effectLst/>
              </a:rPr>
              <a:t>, otteniamo due </a:t>
            </a:r>
            <a:r>
              <a:rPr lang="it-IT" b="1" dirty="0">
                <a:effectLst/>
              </a:rPr>
              <a:t>segmenti circolari</a:t>
            </a:r>
            <a:r>
              <a:rPr lang="it-IT" b="1" dirty="0"/>
              <a:t>.</a:t>
            </a: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Segmento circolare minore del semicerchio </a:t>
            </a:r>
            <a:r>
              <a:rPr lang="it-IT" dirty="0"/>
              <a:t>(parte azzurra):</a:t>
            </a:r>
          </a:p>
          <a:p>
            <a:pPr lvl="1"/>
            <a:r>
              <a:rPr lang="it-IT" b="1" i="1" dirty="0" err="1">
                <a:effectLst/>
              </a:rPr>
              <a:t>A</a:t>
            </a:r>
            <a:r>
              <a:rPr lang="it-IT" b="1" baseline="-25000" dirty="0" err="1">
                <a:effectLst/>
              </a:rPr>
              <a:t>segmento</a:t>
            </a:r>
            <a:r>
              <a:rPr lang="it-IT" b="1" baseline="-25000" dirty="0">
                <a:effectLst/>
              </a:rPr>
              <a:t> circolare </a:t>
            </a:r>
            <a:r>
              <a:rPr lang="it-IT" b="1" dirty="0">
                <a:effectLst/>
              </a:rPr>
              <a:t>= </a:t>
            </a:r>
            <a:r>
              <a:rPr lang="it-IT" b="1" i="1" dirty="0">
                <a:effectLst/>
              </a:rPr>
              <a:t>A</a:t>
            </a:r>
            <a:r>
              <a:rPr lang="it-IT" b="1" i="1" baseline="-25000" dirty="0">
                <a:effectLst/>
              </a:rPr>
              <a:t>S </a:t>
            </a:r>
            <a:r>
              <a:rPr lang="it-IT" b="1" dirty="0">
                <a:effectLst/>
              </a:rPr>
              <a:t>−</a:t>
            </a:r>
            <a:r>
              <a:rPr lang="it-IT" b="1" i="1" dirty="0">
                <a:effectLst/>
              </a:rPr>
              <a:t> A</a:t>
            </a:r>
            <a:r>
              <a:rPr lang="it-IT" b="1" i="1" baseline="-25000" dirty="0">
                <a:effectLst/>
              </a:rPr>
              <a:t>AOB</a:t>
            </a:r>
          </a:p>
          <a:p>
            <a:pPr lvl="1"/>
            <a:endParaRPr lang="it-IT" b="1" i="1" baseline="-250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Segmento circolare maggiore del semicerchio </a:t>
            </a:r>
            <a:r>
              <a:rPr lang="it-IT" dirty="0"/>
              <a:t>(parte arancione):</a:t>
            </a:r>
          </a:p>
          <a:p>
            <a:pPr lvl="1"/>
            <a:r>
              <a:rPr lang="it-IT" b="1" i="1" dirty="0" err="1">
                <a:effectLst/>
              </a:rPr>
              <a:t>A</a:t>
            </a:r>
            <a:r>
              <a:rPr lang="it-IT" b="1" baseline="-25000" dirty="0" err="1">
                <a:effectLst/>
              </a:rPr>
              <a:t>segmento</a:t>
            </a:r>
            <a:r>
              <a:rPr lang="it-IT" b="1" baseline="-25000" dirty="0">
                <a:effectLst/>
              </a:rPr>
              <a:t> circolare </a:t>
            </a:r>
            <a:r>
              <a:rPr lang="it-IT" b="1" dirty="0">
                <a:effectLst/>
              </a:rPr>
              <a:t>= </a:t>
            </a:r>
            <a:r>
              <a:rPr lang="it-IT" b="1" i="1" dirty="0">
                <a:effectLst/>
              </a:rPr>
              <a:t>A</a:t>
            </a:r>
            <a:r>
              <a:rPr lang="it-IT" b="1" i="1" baseline="-25000" dirty="0">
                <a:effectLst/>
              </a:rPr>
              <a:t>S </a:t>
            </a:r>
            <a:r>
              <a:rPr lang="it-IT" b="1" dirty="0">
                <a:effectLst/>
              </a:rPr>
              <a:t>+</a:t>
            </a:r>
            <a:r>
              <a:rPr lang="it-IT" b="1" i="1" dirty="0">
                <a:effectLst/>
              </a:rPr>
              <a:t> A</a:t>
            </a:r>
            <a:r>
              <a:rPr lang="it-IT" b="1" i="1" baseline="-25000" dirty="0">
                <a:effectLst/>
              </a:rPr>
              <a:t>AOB</a:t>
            </a:r>
          </a:p>
          <a:p>
            <a:endParaRPr lang="it-IT" b="1" i="1" dirty="0">
              <a:effectLst/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BE10EBF-6B62-1444-AEC3-86ED376B9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093" y="1916832"/>
            <a:ext cx="1893813" cy="18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47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B02AF5-47E7-4B3F-8CBE-E52321D9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Area delle parti del cerchio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BEC507-7437-4BA8-91EF-416940D49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AREA DELLA CORONA CIRCOLARE</a:t>
            </a: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L’</a:t>
            </a:r>
            <a:r>
              <a:rPr lang="it-IT" b="1" dirty="0">
                <a:effectLst/>
              </a:rPr>
              <a:t>area di una corona circolare </a:t>
            </a:r>
            <a:r>
              <a:rPr lang="it-IT" dirty="0">
                <a:effectLst/>
              </a:rPr>
              <a:t>si ottiene sottraendo dall’area del cerchio maggiore l’area del cerchio minore:</a:t>
            </a:r>
          </a:p>
          <a:p>
            <a:pPr lvl="1"/>
            <a:r>
              <a:rPr lang="it-IT" b="1" i="1" dirty="0" err="1">
                <a:effectLst/>
              </a:rPr>
              <a:t>A</a:t>
            </a:r>
            <a:r>
              <a:rPr lang="it-IT" b="1" baseline="-25000" dirty="0" err="1">
                <a:effectLst/>
              </a:rPr>
              <a:t>corona</a:t>
            </a:r>
            <a:r>
              <a:rPr lang="it-IT" b="1" i="1" dirty="0">
                <a:effectLst/>
              </a:rPr>
              <a:t>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</a:t>
            </a:r>
            <a:r>
              <a:rPr lang="el-GR" b="1" dirty="0">
                <a:effectLst/>
              </a:rPr>
              <a:t>π</a:t>
            </a:r>
            <a:r>
              <a:rPr lang="it-IT" b="1" i="1" dirty="0">
                <a:effectLst/>
              </a:rPr>
              <a:t> </a:t>
            </a:r>
            <a:r>
              <a:rPr lang="el-GR" b="1" dirty="0">
                <a:effectLst/>
              </a:rPr>
              <a:t>·</a:t>
            </a:r>
            <a:r>
              <a:rPr lang="it-IT" b="1" i="1" dirty="0">
                <a:effectLst/>
              </a:rPr>
              <a:t> </a:t>
            </a:r>
            <a:r>
              <a:rPr lang="el-GR" b="1" dirty="0">
                <a:effectLst/>
              </a:rPr>
              <a:t>(</a:t>
            </a:r>
            <a:r>
              <a:rPr lang="it-IT" b="1" i="1" dirty="0">
                <a:effectLst/>
              </a:rPr>
              <a:t>r</a:t>
            </a:r>
            <a:r>
              <a:rPr lang="it-IT" b="1" baseline="-25000" dirty="0">
                <a:effectLst/>
              </a:rPr>
              <a:t>2</a:t>
            </a:r>
            <a:r>
              <a:rPr lang="it-IT" b="1" baseline="30000" dirty="0">
                <a:effectLst/>
              </a:rPr>
              <a:t>2</a:t>
            </a:r>
            <a:r>
              <a:rPr lang="it-IT" b="1" i="1" dirty="0">
                <a:effectLst/>
              </a:rPr>
              <a:t> </a:t>
            </a:r>
            <a:r>
              <a:rPr lang="it-IT" b="1" dirty="0">
                <a:effectLst/>
              </a:rPr>
              <a:t>–</a:t>
            </a:r>
            <a:r>
              <a:rPr lang="it-IT" b="1" i="1" dirty="0">
                <a:effectLst/>
              </a:rPr>
              <a:t> r</a:t>
            </a:r>
            <a:r>
              <a:rPr lang="it-IT" b="1" baseline="-25000" dirty="0">
                <a:effectLst/>
              </a:rPr>
              <a:t>1</a:t>
            </a:r>
            <a:r>
              <a:rPr lang="it-IT" b="1" baseline="30000" dirty="0">
                <a:effectLst/>
              </a:rPr>
              <a:t>2</a:t>
            </a:r>
            <a:r>
              <a:rPr lang="it-IT" b="1" dirty="0">
                <a:effectLst/>
              </a:rPr>
              <a:t>)</a:t>
            </a:r>
            <a:endParaRPr lang="it-IT" b="1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78E0734-32E0-8748-8553-8F7809FE8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227" y="1916832"/>
            <a:ext cx="2067545" cy="19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7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B02AF5-47E7-4B3F-8CBE-E52321D9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Lunghezza della circonferenza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DBEC507-7437-4BA8-91EF-416940D49911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dirty="0"/>
                  <a:t>L</a:t>
                </a:r>
                <a:r>
                  <a:rPr lang="it-IT" dirty="0">
                    <a:effectLst/>
                  </a:rPr>
                  <a:t>a lunghezza di una circonferenza e quella del suo diametro sono grandezze direttamente proporzionali e il rapporto tra le loro misure è costante: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it-IT" b="1" dirty="0">
                    <a:effectLst/>
                  </a:rPr>
                  <a:t> = costante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Il valore di questo rapporto si indica con la lettera </a:t>
                </a:r>
                <a:r>
                  <a:rPr lang="it-IT" b="1" dirty="0">
                    <a:effectLst/>
                  </a:rPr>
                  <a:t>π</a:t>
                </a:r>
                <a:r>
                  <a:rPr lang="it-IT" dirty="0">
                    <a:effectLst/>
                  </a:rPr>
                  <a:t> (</a:t>
                </a:r>
                <a:r>
                  <a:rPr lang="it-IT" dirty="0" err="1">
                    <a:effectLst/>
                  </a:rPr>
                  <a:t>pi</a:t>
                </a:r>
                <a:r>
                  <a:rPr lang="it-IT" dirty="0">
                    <a:effectLst/>
                  </a:rPr>
                  <a:t> greco) e corrisponde a un numero decimale illimitato non periodico (un </a:t>
                </a:r>
                <a:r>
                  <a:rPr lang="it-IT" b="1" dirty="0">
                    <a:effectLst/>
                  </a:rPr>
                  <a:t>numero irrazionale</a:t>
                </a:r>
                <a:r>
                  <a:rPr lang="it-IT" dirty="0">
                    <a:effectLst/>
                  </a:rPr>
                  <a:t>):</a:t>
                </a:r>
              </a:p>
              <a:p>
                <a:pPr lvl="1"/>
                <a:r>
                  <a:rPr lang="el-GR" b="1" dirty="0">
                    <a:effectLst/>
                  </a:rPr>
                  <a:t>π</a:t>
                </a:r>
                <a:r>
                  <a:rPr lang="it-IT" b="1" dirty="0">
                    <a:effectLst/>
                  </a:rPr>
                  <a:t> = 3,14159265358...</a:t>
                </a:r>
                <a:r>
                  <a:rPr lang="it-IT" dirty="0">
                    <a:effectLst/>
                  </a:rPr>
                  <a:t>	approssimato in </a:t>
                </a:r>
                <a:r>
                  <a:rPr lang="el-GR" b="1" dirty="0">
                    <a:effectLst/>
                  </a:rPr>
                  <a:t>π</a:t>
                </a:r>
                <a:r>
                  <a:rPr lang="it-IT" b="1" dirty="0">
                    <a:effectLst/>
                  </a:rPr>
                  <a:t> = 3,14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Possiamo quindi scrivere la formula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it-IT" b="1" dirty="0">
                    <a:effectLst/>
                  </a:rPr>
                  <a:t> = π </a:t>
                </a:r>
                <a:r>
                  <a:rPr lang="it-IT" dirty="0">
                    <a:effectLst/>
                  </a:rPr>
                  <a:t>da cui si ottiene:</a:t>
                </a:r>
              </a:p>
              <a:p>
                <a:pPr lvl="1">
                  <a:tabLst>
                    <a:tab pos="1639888" algn="l"/>
                    <a:tab pos="2973388" algn="l"/>
                  </a:tabLst>
                </a:pPr>
                <a:r>
                  <a:rPr lang="it-IT" b="1" i="1" dirty="0">
                    <a:effectLst/>
                  </a:rPr>
                  <a:t>C </a:t>
                </a:r>
                <a:r>
                  <a:rPr lang="it-IT" b="1" dirty="0">
                    <a:effectLst/>
                  </a:rPr>
                  <a:t>=</a:t>
                </a:r>
                <a:r>
                  <a:rPr lang="it-IT" b="1" i="1" dirty="0">
                    <a:effectLst/>
                  </a:rPr>
                  <a:t> </a:t>
                </a:r>
                <a:r>
                  <a:rPr lang="it-IT" b="1" dirty="0">
                    <a:effectLst/>
                  </a:rPr>
                  <a:t>π</a:t>
                </a:r>
                <a:r>
                  <a:rPr lang="it-IT" b="1" i="1" dirty="0">
                    <a:effectLst/>
                  </a:rPr>
                  <a:t> </a:t>
                </a:r>
                <a:r>
                  <a:rPr lang="it-IT" b="1" dirty="0">
                    <a:effectLst/>
                  </a:rPr>
                  <a:t>·</a:t>
                </a:r>
                <a:r>
                  <a:rPr lang="it-IT" b="1" i="1" dirty="0">
                    <a:effectLst/>
                  </a:rPr>
                  <a:t> d 	</a:t>
                </a:r>
                <a:r>
                  <a:rPr lang="it-IT" dirty="0">
                    <a:effectLst/>
                  </a:rPr>
                  <a:t>oppure </a:t>
                </a:r>
                <a:r>
                  <a:rPr lang="it-IT" b="1" i="1" dirty="0">
                    <a:effectLst/>
                  </a:rPr>
                  <a:t>	C </a:t>
                </a:r>
                <a:r>
                  <a:rPr lang="it-IT" b="1" dirty="0">
                    <a:effectLst/>
                  </a:rPr>
                  <a:t>= π · 2</a:t>
                </a:r>
                <a:r>
                  <a:rPr lang="it-IT" b="1" i="1" dirty="0">
                    <a:effectLst/>
                  </a:rPr>
                  <a:t>r</a:t>
                </a:r>
              </a:p>
              <a:p>
                <a:pPr marL="9525">
                  <a:buNone/>
                  <a:tabLst>
                    <a:tab pos="1639888" algn="l"/>
                    <a:tab pos="2973388" algn="l"/>
                  </a:tabLst>
                </a:pPr>
                <a:r>
                  <a:rPr lang="it-IT" dirty="0">
                    <a:effectLst/>
                  </a:rPr>
                  <a:t>da cui si ricavano le formule inverse: </a:t>
                </a:r>
              </a:p>
              <a:p>
                <a:pPr lvl="1">
                  <a:tabLst>
                    <a:tab pos="1639888" algn="l"/>
                    <a:tab pos="2973388" algn="l"/>
                  </a:tabLst>
                </a:pPr>
                <a:r>
                  <a:rPr lang="it-IT" b="1" i="1" dirty="0">
                    <a:effectLst/>
                  </a:rPr>
                  <a:t>d</a:t>
                </a:r>
                <a:r>
                  <a:rPr lang="it-IT" b="1" dirty="0"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/>
                          <m:t>π</m:t>
                        </m:r>
                      </m:den>
                    </m:f>
                  </m:oMath>
                </a14:m>
                <a:r>
                  <a:rPr lang="it-IT" dirty="0">
                    <a:effectLst/>
                  </a:rPr>
                  <a:t>	e 	</a:t>
                </a:r>
                <a:r>
                  <a:rPr lang="it-IT" b="1" i="1" dirty="0" err="1">
                    <a:effectLst/>
                  </a:rPr>
                  <a:t>r</a:t>
                </a:r>
                <a:r>
                  <a:rPr lang="it-IT" b="1" dirty="0"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it-IT" b="1" dirty="0"/>
                          <m:t>π</m:t>
                        </m:r>
                      </m:den>
                    </m:f>
                    <m:r>
                      <a:rPr lang="it-IT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b="1" dirty="0">
                    <a:effectLst/>
                  </a:rPr>
                  <a:t>	</a:t>
                </a:r>
              </a:p>
              <a:p>
                <a:pPr marL="0" indent="0">
                  <a:buNone/>
                </a:pPr>
                <a:endParaRPr lang="it-IT" b="1" dirty="0">
                  <a:effectLst/>
                </a:endParaRPr>
              </a:p>
              <a:p>
                <a:pPr marL="0" indent="0">
                  <a:buNone/>
                </a:pPr>
                <a:r>
                  <a:rPr lang="it-IT" b="1" dirty="0">
                    <a:effectLst/>
                  </a:rPr>
                  <a:t>La lunghezza di una circonferenza è uguale al prodotto della lunghezza del suo diametro per π oppure la lunghezza del suo raggio per 2π.</a:t>
                </a:r>
                <a:endParaRPr lang="it-IT" b="1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DBEC507-7437-4BA8-91EF-416940D49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77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B02AF5-47E7-4B3F-8CBE-E52321D9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Lunghezza di un arco di circonferenza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BEC507-7437-4BA8-91EF-416940D49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Disegniamo una circonferenza 𝒞 di centro </a:t>
            </a:r>
            <a:r>
              <a:rPr lang="it-IT" i="1" dirty="0">
                <a:effectLst/>
              </a:rPr>
              <a:t>O</a:t>
            </a:r>
            <a:r>
              <a:rPr lang="it-IT" dirty="0">
                <a:effectLst/>
              </a:rPr>
              <a:t> e raggio </a:t>
            </a:r>
            <a:r>
              <a:rPr lang="it-IT" i="1" dirty="0">
                <a:effectLst/>
              </a:rPr>
              <a:t>r</a:t>
            </a:r>
            <a:r>
              <a:rPr lang="it-IT" dirty="0">
                <a:effectLst/>
              </a:rPr>
              <a:t>, fissiamo su di essa un arco </a:t>
            </a:r>
            <a:r>
              <a:rPr lang="it-IT" i="1" dirty="0">
                <a:effectLst/>
              </a:rPr>
              <a:t>AB</a:t>
            </a:r>
            <a:r>
              <a:rPr lang="it-IT" dirty="0">
                <a:effectLst/>
              </a:rPr>
              <a:t> di lunghezza </a:t>
            </a:r>
            <a:r>
              <a:rPr lang="it-IT" i="1" dirty="0">
                <a:effectLst/>
              </a:rPr>
              <a:t>l</a:t>
            </a:r>
            <a:r>
              <a:rPr lang="it-IT" dirty="0">
                <a:effectLst/>
              </a:rPr>
              <a:t> e indichiamo con α l’ampiezza del corrispondente angolo al centro.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Se l’arco coincide con l’intera circonferenza, allora l’angolo al centro corrispondente diventerà 360°.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Le due grandezze, </a:t>
            </a:r>
            <a:r>
              <a:rPr lang="it-IT" b="1" dirty="0">
                <a:effectLst/>
              </a:rPr>
              <a:t>lunghezza dell’arco </a:t>
            </a:r>
            <a:r>
              <a:rPr lang="it-IT" dirty="0">
                <a:effectLst/>
              </a:rPr>
              <a:t>e </a:t>
            </a:r>
            <a:r>
              <a:rPr lang="it-IT" b="1" dirty="0">
                <a:effectLst/>
              </a:rPr>
              <a:t>ampiezza dell’angolo al centro</a:t>
            </a:r>
            <a:r>
              <a:rPr lang="it-IT" dirty="0">
                <a:effectLst/>
              </a:rPr>
              <a:t>, sono direttamente proporzionali:</a:t>
            </a:r>
          </a:p>
          <a:p>
            <a:pPr lvl="1">
              <a:tabLst>
                <a:tab pos="1905000" algn="l"/>
                <a:tab pos="2889250" algn="l"/>
              </a:tabLst>
            </a:pPr>
            <a:r>
              <a:rPr lang="it-IT" b="1" i="1" dirty="0">
                <a:effectLst/>
              </a:rPr>
              <a:t>l</a:t>
            </a:r>
            <a:r>
              <a:rPr lang="it-IT" b="1" dirty="0">
                <a:effectLst/>
              </a:rPr>
              <a:t> : </a:t>
            </a:r>
            <a:r>
              <a:rPr lang="it-IT" b="1" i="1" dirty="0">
                <a:effectLst/>
              </a:rPr>
              <a:t>C</a:t>
            </a:r>
            <a:r>
              <a:rPr lang="it-IT" b="1" dirty="0">
                <a:effectLst/>
              </a:rPr>
              <a:t> = α : 360° 	</a:t>
            </a:r>
            <a:r>
              <a:rPr lang="it-IT" dirty="0">
                <a:effectLst/>
              </a:rPr>
              <a:t>oppure</a:t>
            </a:r>
            <a:r>
              <a:rPr lang="it-IT" b="1" dirty="0">
                <a:effectLst/>
              </a:rPr>
              <a:t> 	</a:t>
            </a:r>
            <a:r>
              <a:rPr lang="it-IT" b="1" i="1" dirty="0">
                <a:effectLst/>
              </a:rPr>
              <a:t>l</a:t>
            </a:r>
            <a:r>
              <a:rPr lang="it-IT" b="1" dirty="0">
                <a:effectLst/>
              </a:rPr>
              <a:t> : 2π</a:t>
            </a:r>
            <a:r>
              <a:rPr lang="it-IT" b="1" i="1" dirty="0">
                <a:effectLst/>
              </a:rPr>
              <a:t>r</a:t>
            </a:r>
            <a:r>
              <a:rPr lang="it-IT" b="1" dirty="0">
                <a:effectLst/>
              </a:rPr>
              <a:t> = α : 360°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696C46F-91B2-474E-BE49-D7DA64A3D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113" y="2636912"/>
            <a:ext cx="2125774" cy="216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B02AF5-47E7-4B3F-8CBE-E52321D9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Lunghezza di un arco di circonferenza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DBEC507-7437-4BA8-91EF-416940D49911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Dalla proporzione precedente si ricava: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l’</a:t>
                </a:r>
                <a:r>
                  <a:rPr lang="it-IT" b="1" dirty="0">
                    <a:effectLst/>
                  </a:rPr>
                  <a:t>ampiezza dell’angolo al centro α</a:t>
                </a:r>
                <a:r>
                  <a:rPr lang="it-IT" dirty="0">
                    <a:effectLst/>
                  </a:rPr>
                  <a:t>:</a:t>
                </a:r>
              </a:p>
              <a:p>
                <a:pPr lvl="1">
                  <a:tabLst>
                    <a:tab pos="1778000" algn="l"/>
                    <a:tab pos="2889250" algn="l"/>
                  </a:tabLst>
                </a:pPr>
                <a:r>
                  <a:rPr lang="it-IT" b="1" dirty="0">
                    <a:effectLst/>
                  </a:rPr>
                  <a:t>α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m:rPr>
                            <m:nor/>
                          </m:rPr>
                          <a:rPr lang="it-IT" b="1" i="0" smtClean="0">
                            <a:effectLst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m:rPr>
                            <m:nor/>
                          </m:rPr>
                          <a:rPr lang="it-IT" b="1" i="0" dirty="0" smtClean="0"/>
                          <m:t> 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𝟑𝟔𝟎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it-IT" b="1" dirty="0">
                    <a:effectLst/>
                  </a:rPr>
                  <a:t> 	</a:t>
                </a:r>
                <a:r>
                  <a:rPr lang="it-IT" dirty="0">
                    <a:effectLst/>
                  </a:rPr>
                  <a:t>oppure</a:t>
                </a:r>
                <a:r>
                  <a:rPr lang="it-IT" b="1" dirty="0">
                    <a:effectLst/>
                  </a:rPr>
                  <a:t> 	</a:t>
                </a:r>
                <a:r>
                  <a:rPr lang="it-IT" b="1" dirty="0"/>
                  <a:t>α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m:rPr>
                            <m:nor/>
                          </m:rPr>
                          <a:rPr lang="it-IT" b="1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 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𝟑𝟔𝟎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/>
                          <m:t>2</m:t>
                        </m:r>
                        <m:r>
                          <m:rPr>
                            <m:nor/>
                          </m:rPr>
                          <a:rPr lang="it-IT" b="1" dirty="0"/>
                          <m:t>π</m:t>
                        </m:r>
                        <m:r>
                          <m:rPr>
                            <m:nor/>
                          </m:rPr>
                          <a:rPr lang="it-IT" b="1" i="1" dirty="0"/>
                          <m:t>r</m:t>
                        </m:r>
                      </m:den>
                    </m:f>
                  </m:oMath>
                </a14:m>
                <a:r>
                  <a:rPr lang="it-IT" b="1" dirty="0"/>
                  <a:t> </a:t>
                </a:r>
              </a:p>
              <a:p>
                <a:pPr lvl="1">
                  <a:tabLst>
                    <a:tab pos="1778000" algn="l"/>
                    <a:tab pos="2889250" algn="l"/>
                  </a:tabLst>
                </a:pPr>
                <a:r>
                  <a:rPr lang="it-IT" b="1" dirty="0">
                    <a:effectLst/>
                  </a:rPr>
                  <a:t>	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la </a:t>
                </a:r>
                <a:r>
                  <a:rPr lang="it-IT" b="1" dirty="0">
                    <a:effectLst/>
                  </a:rPr>
                  <a:t>lunghezza dell’arco </a:t>
                </a:r>
                <a:r>
                  <a:rPr lang="it-IT" b="1" i="1" dirty="0">
                    <a:effectLst/>
                  </a:rPr>
                  <a:t>l</a:t>
                </a:r>
                <a:r>
                  <a:rPr lang="it-IT" dirty="0">
                    <a:effectLst/>
                  </a:rPr>
                  <a:t>:</a:t>
                </a:r>
              </a:p>
              <a:p>
                <a:pPr lvl="1">
                  <a:tabLst>
                    <a:tab pos="1819275" algn="l"/>
                    <a:tab pos="2889250" algn="l"/>
                  </a:tabLst>
                </a:pPr>
                <a:r>
                  <a:rPr lang="it-IT" b="1" i="1" dirty="0"/>
                  <a:t>l</a:t>
                </a:r>
                <a:r>
                  <a:rPr lang="it-IT" b="1" dirty="0"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/>
                          <m:t>α</m:t>
                        </m:r>
                        <m:r>
                          <m:rPr>
                            <m:nor/>
                          </m:rPr>
                          <a:rPr lang="it-IT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m:rPr>
                            <m:nor/>
                          </m:rPr>
                          <a:rPr lang="it-IT" b="1" i="0" dirty="0" smtClean="0"/>
                          <m:t> 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𝟑𝟔𝟎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it-IT" dirty="0"/>
                  <a:t>	oppure 	</a:t>
                </a:r>
                <a:r>
                  <a:rPr lang="it-IT" b="1" i="1" dirty="0"/>
                  <a:t> l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/>
                          <m:t>α</m:t>
                        </m:r>
                        <m:r>
                          <m:rPr>
                            <m:nor/>
                          </m:rPr>
                          <a:rPr lang="it-IT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m:rPr>
                            <m:nor/>
                          </m:rPr>
                          <a:rPr lang="it-IT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2</m:t>
                        </m:r>
                        <m:r>
                          <m:rPr>
                            <m:nor/>
                          </m:rPr>
                          <a:rPr lang="it-IT" b="1" dirty="0"/>
                          <m:t>π</m:t>
                        </m:r>
                        <m:r>
                          <m:rPr>
                            <m:nor/>
                          </m:rPr>
                          <a:rPr lang="it-IT" b="1" i="1" dirty="0"/>
                          <m:t>r</m:t>
                        </m:r>
                      </m:num>
                      <m:den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𝟑𝟔𝟎</m:t>
                        </m:r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it-IT" dirty="0"/>
              </a:p>
              <a:p>
                <a:pPr lvl="1">
                  <a:tabLst>
                    <a:tab pos="1819275" algn="l"/>
                    <a:tab pos="2889250" algn="l"/>
                  </a:tabLst>
                </a:pP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la misura della </a:t>
                </a:r>
                <a:r>
                  <a:rPr lang="it-IT" b="1" dirty="0">
                    <a:effectLst/>
                  </a:rPr>
                  <a:t>circonferenza </a:t>
                </a:r>
                <a:r>
                  <a:rPr lang="it-IT" b="1" i="1" dirty="0">
                    <a:effectLst/>
                  </a:rPr>
                  <a:t>C</a:t>
                </a:r>
                <a:r>
                  <a:rPr lang="it-IT" dirty="0">
                    <a:effectLst/>
                  </a:rPr>
                  <a:t>:</a:t>
                </a:r>
              </a:p>
              <a:p>
                <a:pPr lvl="1"/>
                <a:r>
                  <a:rPr lang="it-IT" b="1" i="1" dirty="0"/>
                  <a:t>C</a:t>
                </a:r>
                <a:r>
                  <a:rPr lang="it-IT" b="1" dirty="0"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m:rPr>
                            <m:nor/>
                          </m:rPr>
                          <a:rPr lang="it-IT" b="1" i="0" smtClean="0">
                            <a:effectLst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m:rPr>
                            <m:nor/>
                          </m:rPr>
                          <a:rPr lang="it-IT" b="1" i="0" dirty="0" smtClean="0"/>
                          <m:t> 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𝟑𝟔𝟎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/>
                          <m:t>α</m:t>
                        </m:r>
                      </m:den>
                    </m:f>
                  </m:oMath>
                </a14:m>
                <a:endParaRPr lang="it-IT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DBEC507-7437-4BA8-91EF-416940D49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63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B02AF5-47E7-4B3F-8CBE-E52321D9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Area di un poligono circoscritto </a:t>
            </a:r>
            <a:br>
              <a:rPr lang="it-IT" sz="4000" b="1" dirty="0"/>
            </a:br>
            <a:r>
              <a:rPr lang="it-IT" sz="4000" b="1" dirty="0"/>
              <a:t>e di un poligono regolare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DBEC507-7437-4BA8-91EF-416940D49911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340768"/>
                <a:ext cx="8229600" cy="47073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L’area di un qualsiasi poligono di </a:t>
                </a:r>
                <a:r>
                  <a:rPr lang="it-IT" i="1" dirty="0">
                    <a:effectLst/>
                  </a:rPr>
                  <a:t>n</a:t>
                </a:r>
                <a:r>
                  <a:rPr lang="it-IT" dirty="0">
                    <a:effectLst/>
                  </a:rPr>
                  <a:t> lati circoscritto a una circonferenza di centro </a:t>
                </a:r>
                <a:r>
                  <a:rPr lang="it-IT" i="1" dirty="0">
                    <a:effectLst/>
                  </a:rPr>
                  <a:t>O</a:t>
                </a:r>
                <a:r>
                  <a:rPr lang="it-IT" dirty="0">
                    <a:effectLst/>
                  </a:rPr>
                  <a:t> e raggio </a:t>
                </a:r>
                <a:r>
                  <a:rPr lang="it-IT" i="1" dirty="0">
                    <a:effectLst/>
                  </a:rPr>
                  <a:t>r</a:t>
                </a:r>
                <a:r>
                  <a:rPr lang="it-IT" dirty="0">
                    <a:effectLst/>
                  </a:rPr>
                  <a:t> equivale alla somma delle aree di </a:t>
                </a:r>
                <a:r>
                  <a:rPr lang="it-IT" i="1" dirty="0">
                    <a:effectLst/>
                  </a:rPr>
                  <a:t>n</a:t>
                </a:r>
                <a:r>
                  <a:rPr lang="it-IT" dirty="0">
                    <a:effectLst/>
                  </a:rPr>
                  <a:t> triangoli ottenuti unendo i vertici con il centro </a:t>
                </a:r>
                <a:r>
                  <a:rPr lang="it-IT" i="1" dirty="0">
                    <a:effectLst/>
                  </a:rPr>
                  <a:t>O</a:t>
                </a:r>
                <a:r>
                  <a:rPr lang="it-IT" dirty="0">
                    <a:effectLst/>
                  </a:rPr>
                  <a:t>.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Tali triangoli hanno rispettivamente per basi i lati </a:t>
                </a:r>
                <a:r>
                  <a:rPr lang="it-IT" i="1" dirty="0">
                    <a:effectLst/>
                  </a:rPr>
                  <a:t>a</a:t>
                </a:r>
                <a:r>
                  <a:rPr lang="it-IT" dirty="0">
                    <a:effectLst/>
                  </a:rPr>
                  <a:t>, </a:t>
                </a:r>
                <a:r>
                  <a:rPr lang="it-IT" i="1" dirty="0">
                    <a:effectLst/>
                  </a:rPr>
                  <a:t>b</a:t>
                </a:r>
                <a:r>
                  <a:rPr lang="it-IT" dirty="0">
                    <a:effectLst/>
                  </a:rPr>
                  <a:t>, </a:t>
                </a:r>
                <a:r>
                  <a:rPr lang="it-IT" i="1" dirty="0">
                    <a:effectLst/>
                  </a:rPr>
                  <a:t>c</a:t>
                </a:r>
                <a:r>
                  <a:rPr lang="it-IT" dirty="0">
                    <a:effectLst/>
                  </a:rPr>
                  <a:t>, </a:t>
                </a:r>
                <a:r>
                  <a:rPr lang="it-IT" i="1" dirty="0">
                    <a:effectLst/>
                  </a:rPr>
                  <a:t>d</a:t>
                </a:r>
                <a:r>
                  <a:rPr lang="it-IT" dirty="0">
                    <a:effectLst/>
                  </a:rPr>
                  <a:t> del poligono e per altezza il raggio </a:t>
                </a:r>
                <a:r>
                  <a:rPr lang="it-IT" i="1" dirty="0">
                    <a:effectLst/>
                  </a:rPr>
                  <a:t>r</a:t>
                </a:r>
                <a:r>
                  <a:rPr lang="it-IT" dirty="0">
                    <a:effectLst/>
                  </a:rPr>
                  <a:t> della circonferenza inscritta in esso. Sono allora equivalenti a un unico triangolo </a:t>
                </a:r>
                <a:r>
                  <a:rPr lang="it-IT" i="1" dirty="0">
                    <a:effectLst/>
                  </a:rPr>
                  <a:t>LMN</a:t>
                </a:r>
                <a:r>
                  <a:rPr lang="it-IT" dirty="0">
                    <a:effectLst/>
                  </a:rPr>
                  <a:t> avente per base la somma delle loro basi e per altezza il raggio </a:t>
                </a:r>
                <a:r>
                  <a:rPr lang="it-IT" i="1" dirty="0">
                    <a:effectLst/>
                  </a:rPr>
                  <a:t>r</a:t>
                </a:r>
                <a:r>
                  <a:rPr lang="it-IT" dirty="0">
                    <a:effectLst/>
                  </a:rPr>
                  <a:t>.</a:t>
                </a: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it-IT" b="1" dirty="0">
                    <a:effectLst/>
                  </a:rPr>
                  <a:t>Un poligono circoscritto a una circonferenza è equivalente a un triangolo avente la base uguale al perimetro del poligono e per altezza il raggio della circonferenza. 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L’</a:t>
                </a:r>
                <a:r>
                  <a:rPr lang="it-IT" b="1" dirty="0">
                    <a:effectLst/>
                  </a:rPr>
                  <a:t>area del poligono </a:t>
                </a:r>
                <a:r>
                  <a:rPr lang="it-IT" dirty="0">
                    <a:effectLst/>
                  </a:rPr>
                  <a:t>è uguale al semiprodotto della misura del perimetro per quella del raggio:</a:t>
                </a:r>
              </a:p>
              <a:p>
                <a:pPr lvl="1">
                  <a:tabLst>
                    <a:tab pos="1550988" algn="l"/>
                    <a:tab pos="2620963" algn="l"/>
                    <a:tab pos="3238500" algn="l"/>
                  </a:tabLst>
                </a:pPr>
                <a:r>
                  <a:rPr lang="it-IT" b="1" i="1" dirty="0"/>
                  <a:t>A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/>
                          <m:t>2</m:t>
                        </m:r>
                        <m:r>
                          <m:rPr>
                            <m:nor/>
                          </m:rPr>
                          <a:rPr lang="it-IT" b="1" i="1" dirty="0" smtClean="0"/>
                          <m:t>p</m:t>
                        </m:r>
                        <m:r>
                          <m:rPr>
                            <m:nor/>
                          </m:rPr>
                          <a:rPr lang="it-IT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m:rPr>
                            <m:nor/>
                          </m:rPr>
                          <a:rPr lang="it-IT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it-IT" b="1" i="1" dirty="0" smtClean="0"/>
                          <m:t>r</m:t>
                        </m:r>
                      </m:num>
                      <m:den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it-IT" dirty="0"/>
                  <a:t>	</a:t>
                </a:r>
                <a:r>
                  <a:rPr lang="it-IT" b="1" i="1" dirty="0"/>
                  <a:t> r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/>
                          <m:t>2 · </m:t>
                        </m:r>
                        <m:r>
                          <m:rPr>
                            <m:nor/>
                          </m:rPr>
                          <a:rPr lang="it-IT" b="1" i="1" dirty="0" smtClean="0"/>
                          <m:t>A</m:t>
                        </m:r>
                      </m:num>
                      <m:den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r>
                  <a:rPr lang="it-IT" dirty="0"/>
                  <a:t>	</a:t>
                </a:r>
                <a:r>
                  <a:rPr lang="it-IT" b="1" i="1" dirty="0"/>
                  <a:t> </a:t>
                </a:r>
                <a:r>
                  <a:rPr lang="it-IT" b="1" dirty="0"/>
                  <a:t>2</a:t>
                </a:r>
                <a:r>
                  <a:rPr lang="it-IT" b="1" i="1" dirty="0"/>
                  <a:t>p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/>
                          <m:t>2 · </m:t>
                        </m:r>
                        <m:r>
                          <m:rPr>
                            <m:nor/>
                          </m:rPr>
                          <a:rPr lang="it-IT" b="1" i="1" dirty="0"/>
                          <m:t>A</m:t>
                        </m:r>
                      </m:num>
                      <m:den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endParaRPr lang="it-IT" dirty="0"/>
              </a:p>
              <a:p>
                <a:pPr marL="0" indent="0">
                  <a:buNone/>
                </a:pPr>
                <a:endParaRPr lang="it-IT" b="1" dirty="0"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DBEC507-7437-4BA8-91EF-416940D49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340768"/>
                <a:ext cx="8229600" cy="4707320"/>
              </a:xfrm>
              <a:blipFill>
                <a:blip r:embed="rId2"/>
                <a:stretch>
                  <a:fillRect l="-463" t="-2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71A59C77-82E2-2041-87D0-CA471E013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780" y="2765288"/>
            <a:ext cx="6246440" cy="13274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9FA910C-CA22-FA4C-86A7-3042CE64F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5160002"/>
            <a:ext cx="4850314" cy="88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1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B02AF5-47E7-4B3F-8CBE-E52321D9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Area di un poligono circoscritto </a:t>
            </a:r>
            <a:br>
              <a:rPr lang="it-IT" sz="4000" b="1" dirty="0"/>
            </a:br>
            <a:r>
              <a:rPr lang="it-IT" sz="4000" b="1" dirty="0"/>
              <a:t>e di un poligono regolare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DBEC507-7437-4BA8-91EF-416940D49911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Se il poligono è regolare, il raggio della circonferenza inscritta coincide con l’apotema, che indichiamo con </a:t>
                </a:r>
                <a:r>
                  <a:rPr lang="it-IT" i="1" dirty="0">
                    <a:effectLst/>
                  </a:rPr>
                  <a:t>a</a:t>
                </a:r>
                <a:r>
                  <a:rPr lang="it-IT" i="1" dirty="0"/>
                  <a:t>.</a:t>
                </a: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effectLst/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effectLst/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effectLst/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L’</a:t>
                </a:r>
                <a:r>
                  <a:rPr lang="it-IT" b="1" dirty="0">
                    <a:effectLst/>
                  </a:rPr>
                  <a:t>area di un poligono regolare </a:t>
                </a:r>
                <a:r>
                  <a:rPr lang="it-IT" dirty="0">
                    <a:effectLst/>
                  </a:rPr>
                  <a:t>è uguale al semiprodotto della misura del perimetro per quella dell’apotema:</a:t>
                </a:r>
              </a:p>
              <a:p>
                <a:pPr lvl="1"/>
                <a:r>
                  <a:rPr lang="it-IT" b="1" i="1" dirty="0"/>
                  <a:t>A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/>
                          <m:t>2</m:t>
                        </m:r>
                        <m:r>
                          <m:rPr>
                            <m:nor/>
                          </m:rPr>
                          <a:rPr lang="it-IT" b="1" i="1" dirty="0" smtClean="0"/>
                          <m:t>p</m:t>
                        </m:r>
                        <m:r>
                          <m:rPr>
                            <m:nor/>
                          </m:rPr>
                          <a:rPr lang="it-IT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m:rPr>
                            <m:nor/>
                          </m:rPr>
                          <a:rPr lang="it-IT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it-IT" b="1" i="1" dirty="0" smtClean="0"/>
                          <m:t>a</m:t>
                        </m:r>
                      </m:num>
                      <m:den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da cui:</a:t>
                </a:r>
              </a:p>
              <a:p>
                <a:pPr lvl="1">
                  <a:tabLst>
                    <a:tab pos="1819275" algn="l"/>
                    <a:tab pos="2613025" algn="l"/>
                  </a:tabLst>
                </a:pPr>
                <a:r>
                  <a:rPr lang="it-IT" b="1" i="1" dirty="0"/>
                  <a:t>a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/>
                          <m:t>2 · </m:t>
                        </m:r>
                        <m:r>
                          <m:rPr>
                            <m:nor/>
                          </m:rPr>
                          <a:rPr lang="it-IT" b="1" i="1" dirty="0" smtClean="0"/>
                          <m:t>A</m:t>
                        </m:r>
                      </m:num>
                      <m:den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r>
                  <a:rPr lang="it-IT" dirty="0"/>
                  <a:t>	e 	</a:t>
                </a:r>
                <a:r>
                  <a:rPr lang="it-IT" b="1" dirty="0"/>
                  <a:t>2</a:t>
                </a:r>
                <a:r>
                  <a:rPr lang="it-IT" b="1" i="1" dirty="0"/>
                  <a:t>p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/>
                          <m:t>2 · </m:t>
                        </m:r>
                        <m:r>
                          <m:rPr>
                            <m:nor/>
                          </m:rPr>
                          <a:rPr lang="it-IT" b="1" i="1" dirty="0"/>
                          <m:t>A</m:t>
                        </m:r>
                      </m:num>
                      <m:den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DBEC507-7437-4BA8-91EF-416940D49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463" t="-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07236183-94E3-834A-8E1C-2D53C53EA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931" y="2132856"/>
            <a:ext cx="174613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B02AF5-47E7-4B3F-8CBE-E52321D9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Area del cerchio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BEC507-7437-4BA8-91EF-416940D49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Se inscriviamo in una circonferenza poligoni </a:t>
            </a:r>
            <a:r>
              <a:rPr lang="it-IT" dirty="0"/>
              <a:t>il cui numero dei lati aumenta, </a:t>
            </a:r>
            <a:r>
              <a:rPr lang="it-IT" dirty="0">
                <a:effectLst/>
              </a:rPr>
              <a:t>possiamo notare che al crescere del numero dei lati l’apotema del poligono regolare inscritto cresce e si avvicina sempre più al raggio del cerchio circoscritto.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</a:t>
            </a:r>
            <a:r>
              <a:rPr lang="it-IT" dirty="0">
                <a:effectLst/>
              </a:rPr>
              <a:t>l crescere del numero dei lati del poligono inscritto: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la misura del perimetro si avvicina sempre di più a quella della circonferenza;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la misura dell’apotema si avvicina sempre di più a quella del raggio;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l’area si avvicina sempre di più a quella del cerchio.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7356567-2702-AF40-A618-0CE2CB01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20" y="2492896"/>
            <a:ext cx="7355160" cy="167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9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B02AF5-47E7-4B3F-8CBE-E52321D9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Area del cerchio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DBEC507-7437-4BA8-91EF-416940D49911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sz="2000" dirty="0">
                    <a:effectLst/>
                  </a:rPr>
                  <a:t>Le precedenti osservazioni ci fanno intuire che un cerchio è equivalente al poligono regolare inscritto con un numero infinito di lati e quindi con il perimetro congruente alla circonferenza (2</a:t>
                </a:r>
                <a:r>
                  <a:rPr lang="it-IT" sz="2000" i="1" dirty="0">
                    <a:effectLst/>
                  </a:rPr>
                  <a:t>p</a:t>
                </a:r>
                <a:r>
                  <a:rPr lang="it-IT" sz="2000" dirty="0">
                    <a:effectLst/>
                  </a:rPr>
                  <a:t> = </a:t>
                </a:r>
                <a:r>
                  <a:rPr lang="it-IT" sz="2000" i="1" dirty="0">
                    <a:effectLst/>
                  </a:rPr>
                  <a:t>C</a:t>
                </a:r>
                <a:r>
                  <a:rPr lang="it-IT" sz="2000" dirty="0">
                    <a:effectLst/>
                  </a:rPr>
                  <a:t>) e l’apotema congruente al raggio (</a:t>
                </a:r>
                <a:r>
                  <a:rPr lang="it-IT" sz="2000" i="1" dirty="0">
                    <a:effectLst/>
                  </a:rPr>
                  <a:t>a</a:t>
                </a:r>
                <a:r>
                  <a:rPr lang="it-IT" sz="2000" dirty="0">
                    <a:effectLst/>
                  </a:rPr>
                  <a:t> = </a:t>
                </a:r>
                <a:r>
                  <a:rPr lang="it-IT" sz="2000" i="1" dirty="0">
                    <a:effectLst/>
                  </a:rPr>
                  <a:t>r</a:t>
                </a:r>
                <a:r>
                  <a:rPr lang="it-IT" sz="2000" dirty="0">
                    <a:effectLst/>
                  </a:rPr>
                  <a:t>). </a:t>
                </a:r>
              </a:p>
              <a:p>
                <a:pPr marL="0" indent="0">
                  <a:spcBef>
                    <a:spcPts val="2000"/>
                  </a:spcBef>
                  <a:buNone/>
                </a:pPr>
                <a:r>
                  <a:rPr lang="it-IT" sz="2000" dirty="0">
                    <a:effectLst/>
                  </a:rPr>
                  <a:t>Poiché l’area di un poligono è:</a:t>
                </a:r>
              </a:p>
              <a:p>
                <a:pPr lvl="1"/>
                <a:r>
                  <a:rPr lang="it-IT" sz="2000" b="1" i="1" dirty="0" err="1">
                    <a:effectLst/>
                  </a:rPr>
                  <a:t>A</a:t>
                </a:r>
                <a:r>
                  <a:rPr lang="it-IT" sz="2000" b="1" baseline="-25000" dirty="0" err="1">
                    <a:effectLst/>
                  </a:rPr>
                  <a:t>poligono</a:t>
                </a:r>
                <a:r>
                  <a:rPr lang="it-IT" sz="2000" b="1" dirty="0"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2000" b="1" i="1" smtClean="0">
                            <a:effectLst/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it-IT" sz="2000" b="1" i="1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2000" b="1" dirty="0"/>
                          <m:t>·</m:t>
                        </m:r>
                        <m:r>
                          <a:rPr lang="it-IT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0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it-IT" sz="2000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it-IT" sz="2000" b="1" dirty="0">
                  <a:effectLst/>
                </a:endParaRPr>
              </a:p>
              <a:p>
                <a:pPr marL="0" indent="0">
                  <a:buNone/>
                </a:pPr>
                <a:r>
                  <a:rPr lang="it-IT" sz="2000" dirty="0"/>
                  <a:t>l’area di un cerchio si può scrivere come: </a:t>
                </a:r>
              </a:p>
              <a:p>
                <a:pPr lvl="1"/>
                <a:r>
                  <a:rPr lang="it-IT" sz="2000" b="1" i="1" dirty="0" err="1"/>
                  <a:t>A</a:t>
                </a:r>
                <a:r>
                  <a:rPr lang="it-IT" sz="2000" b="1" baseline="-25000" dirty="0" err="1"/>
                  <a:t>cerchio</a:t>
                </a:r>
                <a:r>
                  <a:rPr lang="it-IT" sz="2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1" i="1" smtClean="0">
                            <a:effectLst/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it-IT" sz="2000" b="1" i="1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2000" b="1" dirty="0"/>
                          <m:t>·</m:t>
                        </m:r>
                        <m:r>
                          <a:rPr lang="it-IT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000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it-IT" sz="2000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it-IT" sz="2000" b="1" dirty="0"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it-IT" sz="2000" b="1" dirty="0"/>
                          <m:t>π</m:t>
                        </m:r>
                        <m:r>
                          <a:rPr lang="it-IT" sz="2000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it-IT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2000" b="1" dirty="0"/>
                          <m:t>·</m:t>
                        </m:r>
                        <m:r>
                          <m:rPr>
                            <m:nor/>
                          </m:rPr>
                          <a:rPr lang="it-IT" sz="2000" b="1" i="0" dirty="0" smtClean="0"/>
                          <m:t> </m:t>
                        </m:r>
                        <m:r>
                          <a:rPr lang="it-IT" sz="2000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it-IT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it-IT" sz="2000" b="1" dirty="0">
                    <a:effectLst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2000" b="1" dirty="0"/>
                      <m:t>π</m:t>
                    </m:r>
                  </m:oMath>
                </a14:m>
                <a:r>
                  <a:rPr lang="it-IT" sz="20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2000" b="1" dirty="0"/>
                      <m:t>· </m:t>
                    </m:r>
                  </m:oMath>
                </a14:m>
                <a:r>
                  <a:rPr lang="it-IT" sz="2000" b="1" i="1" dirty="0">
                    <a:effectLst/>
                  </a:rPr>
                  <a:t>r</a:t>
                </a:r>
                <a:r>
                  <a:rPr lang="it-IT" sz="2000" b="1" baseline="30000" dirty="0">
                    <a:effectLst/>
                  </a:rPr>
                  <a:t>2</a:t>
                </a:r>
              </a:p>
              <a:p>
                <a:pPr marL="0" indent="0">
                  <a:buNone/>
                </a:pPr>
                <a:endParaRPr lang="it-IT" sz="2000" b="1" dirty="0">
                  <a:effectLst/>
                </a:endParaRPr>
              </a:p>
              <a:p>
                <a:pPr marL="0" indent="0">
                  <a:buNone/>
                </a:pPr>
                <a:r>
                  <a:rPr lang="it-IT" sz="2000" b="1" dirty="0">
                    <a:effectLst/>
                  </a:rPr>
                  <a:t>L’area di un cerchio si ottiene moltiplicando il quadrato della misura del raggio per π.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DBEC507-7437-4BA8-91EF-416940D49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741" t="-8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42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B02AF5-47E7-4B3F-8CBE-E52321D9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Area delle parti del cerchio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DBEC507-7437-4BA8-91EF-416940D49911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4762872" cy="4536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AREA DEL SETTORE CIRCOLARE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Disegniamo un cerchio di centro </a:t>
                </a:r>
                <a:r>
                  <a:rPr lang="it-IT" i="1" dirty="0">
                    <a:effectLst/>
                  </a:rPr>
                  <a:t>O</a:t>
                </a:r>
                <a:r>
                  <a:rPr lang="it-IT" dirty="0">
                    <a:effectLst/>
                  </a:rPr>
                  <a:t> e raggio </a:t>
                </a:r>
                <a:r>
                  <a:rPr lang="it-IT" i="1" dirty="0">
                    <a:effectLst/>
                  </a:rPr>
                  <a:t>r</a:t>
                </a:r>
                <a:r>
                  <a:rPr lang="it-IT" dirty="0">
                    <a:effectLst/>
                  </a:rPr>
                  <a:t> e in esso settori circolari di ampiezza α, 2α, 3α... Raddoppiando o triplicando l’ampiezza, anche l’area del settore circolare corrispondente raddoppia o triplica. Se il settore coincide con tutto il cerchio, l’angolo al centro corrispondente diventerà 360°. </a:t>
                </a:r>
              </a:p>
              <a:p>
                <a:pPr marL="0" indent="0">
                  <a:buNone/>
                </a:pPr>
                <a:r>
                  <a:rPr lang="it-IT" dirty="0"/>
                  <a:t>L</a:t>
                </a:r>
                <a:r>
                  <a:rPr lang="it-IT" dirty="0">
                    <a:effectLst/>
                  </a:rPr>
                  <a:t>e due grandezze, </a:t>
                </a:r>
                <a:r>
                  <a:rPr lang="it-IT" b="1" dirty="0">
                    <a:effectLst/>
                  </a:rPr>
                  <a:t>ampiezza dell’angolo al centro </a:t>
                </a:r>
                <a:r>
                  <a:rPr lang="it-IT" dirty="0">
                    <a:effectLst/>
                  </a:rPr>
                  <a:t>(α) e </a:t>
                </a:r>
                <a:r>
                  <a:rPr lang="it-IT" b="1" dirty="0">
                    <a:effectLst/>
                  </a:rPr>
                  <a:t>area del settore circolare </a:t>
                </a:r>
                <a:r>
                  <a:rPr lang="it-IT" dirty="0">
                    <a:effectLst/>
                  </a:rPr>
                  <a:t>(</a:t>
                </a:r>
                <a:r>
                  <a:rPr lang="it-IT" i="1" dirty="0">
                    <a:effectLst/>
                  </a:rPr>
                  <a:t>A</a:t>
                </a:r>
                <a:r>
                  <a:rPr lang="it-IT" i="1" baseline="-25000" dirty="0">
                    <a:effectLst/>
                  </a:rPr>
                  <a:t>S</a:t>
                </a:r>
                <a:r>
                  <a:rPr lang="it-IT" dirty="0">
                    <a:effectLst/>
                  </a:rPr>
                  <a:t>) sono direttamente proporzionali: </a:t>
                </a:r>
              </a:p>
              <a:p>
                <a:pPr lvl="1"/>
                <a:r>
                  <a:rPr lang="it-IT" b="1" i="1" dirty="0">
                    <a:effectLst/>
                  </a:rPr>
                  <a:t>A</a:t>
                </a:r>
                <a:r>
                  <a:rPr lang="it-IT" b="1" i="1" baseline="-25000" dirty="0">
                    <a:effectLst/>
                  </a:rPr>
                  <a:t>S</a:t>
                </a:r>
                <a:r>
                  <a:rPr lang="it-IT" b="1" dirty="0">
                    <a:effectLst/>
                  </a:rPr>
                  <a:t> : </a:t>
                </a:r>
                <a:r>
                  <a:rPr lang="it-IT" b="1" i="1" dirty="0">
                    <a:effectLst/>
                  </a:rPr>
                  <a:t>A</a:t>
                </a:r>
                <a:r>
                  <a:rPr lang="it-IT" b="1" i="1" baseline="-25000" dirty="0">
                    <a:effectLst/>
                  </a:rPr>
                  <a:t>C</a:t>
                </a:r>
                <a:r>
                  <a:rPr lang="it-IT" b="1" dirty="0">
                    <a:effectLst/>
                  </a:rPr>
                  <a:t> = α : 360° </a:t>
                </a:r>
                <a:r>
                  <a:rPr lang="it-IT" dirty="0">
                    <a:effectLst/>
                  </a:rPr>
                  <a:t>   oppure   </a:t>
                </a:r>
                <a:r>
                  <a:rPr lang="it-IT" b="1" i="1" dirty="0">
                    <a:effectLst/>
                  </a:rPr>
                  <a:t>A</a:t>
                </a:r>
                <a:r>
                  <a:rPr lang="it-IT" b="1" i="1" baseline="-25000" dirty="0">
                    <a:effectLst/>
                  </a:rPr>
                  <a:t>S</a:t>
                </a:r>
                <a:r>
                  <a:rPr lang="it-IT" b="1" dirty="0">
                    <a:effectLst/>
                  </a:rPr>
                  <a:t> 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b="1" dirty="0" smtClean="0"/>
                      <m:t>π</m:t>
                    </m:r>
                  </m:oMath>
                </a14:m>
                <a:r>
                  <a:rPr lang="it-IT" b="1" i="1" dirty="0">
                    <a:effectLst/>
                  </a:rPr>
                  <a:t>r</a:t>
                </a:r>
                <a:r>
                  <a:rPr lang="it-IT" b="1" baseline="30000" dirty="0">
                    <a:effectLst/>
                  </a:rPr>
                  <a:t>2</a:t>
                </a:r>
                <a:r>
                  <a:rPr lang="it-IT" b="1" dirty="0">
                    <a:effectLst/>
                  </a:rPr>
                  <a:t> = α : 360° </a:t>
                </a:r>
                <a:endParaRPr lang="it-IT" dirty="0"/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L’</a:t>
                </a:r>
                <a:r>
                  <a:rPr lang="it-IT" b="1" dirty="0">
                    <a:effectLst/>
                  </a:rPr>
                  <a:t>area di un settore circolare </a:t>
                </a:r>
                <a:r>
                  <a:rPr lang="it-IT" dirty="0">
                    <a:effectLst/>
                  </a:rPr>
                  <a:t>si ottiene dividendo l’area del cerchio a cui appartiene per 360° e moltiplicando il quoziente ottenuto per l’ampiezza del corrispondente angolo al centro espresso in gradi:</a:t>
                </a:r>
              </a:p>
              <a:p>
                <a:pPr lvl="1">
                  <a:tabLst>
                    <a:tab pos="2000250" algn="l"/>
                    <a:tab pos="2708275" algn="l"/>
                  </a:tabLst>
                </a:pPr>
                <a:r>
                  <a:rPr lang="it-IT" b="1" i="1" dirty="0"/>
                  <a:t>A</a:t>
                </a:r>
                <a:r>
                  <a:rPr lang="it-IT" b="1" i="1" baseline="-25000" dirty="0"/>
                  <a:t>S 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b="1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i="1" dirty="0"/>
                          <m:t>A</m:t>
                        </m:r>
                        <m:r>
                          <m:rPr>
                            <m:nor/>
                          </m:rPr>
                          <a:rPr lang="it-IT" b="1" i="1" baseline="-25000" dirty="0"/>
                          <m:t>C</m:t>
                        </m:r>
                        <m:r>
                          <m:rPr>
                            <m:nor/>
                          </m:rPr>
                          <a:rPr lang="it-IT" b="1" i="1" baseline="-25000" dirty="0" smtClean="0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 </m:t>
                        </m:r>
                        <m:r>
                          <m:rPr>
                            <m:nor/>
                          </m:rPr>
                          <a:rPr lang="it-IT" b="1" dirty="0"/>
                          <m:t>α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/>
                          <m:t>360°</m:t>
                        </m:r>
                      </m:den>
                    </m:f>
                    <m:r>
                      <a:rPr lang="it-IT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b="1" i="1" dirty="0"/>
                  <a:t>	</a:t>
                </a:r>
                <a:r>
                  <a:rPr lang="it-IT" dirty="0"/>
                  <a:t>oppure </a:t>
                </a:r>
                <a:r>
                  <a:rPr lang="it-IT" b="1" i="1" dirty="0"/>
                  <a:t>		A</a:t>
                </a:r>
                <a:r>
                  <a:rPr lang="it-IT" b="1" i="1" baseline="-25000" dirty="0"/>
                  <a:t>S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/>
                          <m:t>π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it-IT" b="1" i="1" baseline="30000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·</m:t>
                        </m:r>
                        <m:r>
                          <m:rPr>
                            <m:nor/>
                          </m:rPr>
                          <a:rPr lang="it-IT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α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/>
                          <m:t>360°</m:t>
                        </m:r>
                      </m:den>
                    </m:f>
                  </m:oMath>
                </a14:m>
                <a:endParaRPr lang="it-IT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DBEC507-7437-4BA8-91EF-416940D49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4762872" cy="4536000"/>
              </a:xfrm>
              <a:blipFill>
                <a:blip r:embed="rId2"/>
                <a:stretch>
                  <a:fillRect l="-800" t="-559" r="-10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84234D8E-C638-DA4A-99BE-B2EC096F3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916832"/>
            <a:ext cx="3495657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03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1000</Words>
  <Application>Microsoft Macintosh PowerPoint</Application>
  <PresentationFormat>Presentazione su schermo (4:3)</PresentationFormat>
  <Paragraphs>126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Tema di Office</vt:lpstr>
      <vt:lpstr>Presentazione standard di PowerPoint</vt:lpstr>
      <vt:lpstr>Lunghezza della circonferenza</vt:lpstr>
      <vt:lpstr>Lunghezza di un arco di circonferenza</vt:lpstr>
      <vt:lpstr>Lunghezza di un arco di circonferenza</vt:lpstr>
      <vt:lpstr>Area di un poligono circoscritto  e di un poligono regolare</vt:lpstr>
      <vt:lpstr>Area di un poligono circoscritto  e di un poligono regolare</vt:lpstr>
      <vt:lpstr>Area del cerchio</vt:lpstr>
      <vt:lpstr>Area del cerchio</vt:lpstr>
      <vt:lpstr>Area delle parti del cerchio</vt:lpstr>
      <vt:lpstr>Area delle parti del cerchio</vt:lpstr>
      <vt:lpstr>Area delle parti del cerchio</vt:lpstr>
      <vt:lpstr>Area delle parti del cerchio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Quadrilateri</dc:title>
  <dc:creator>Elisa Favro</dc:creator>
  <cp:lastModifiedBy>Utente di Microsoft Office</cp:lastModifiedBy>
  <cp:revision>52</cp:revision>
  <dcterms:created xsi:type="dcterms:W3CDTF">2020-05-11T09:05:56Z</dcterms:created>
  <dcterms:modified xsi:type="dcterms:W3CDTF">2021-04-13T10:01:50Z</dcterms:modified>
</cp:coreProperties>
</file>